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9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  <p:sldMasterId id="2147483652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</p:sldIdLst>
  <p:sldSz cy="5145075" cx="9144000"/>
  <p:notesSz cx="6858000" cy="9144000"/>
  <p:embeddedFontLst>
    <p:embeddedFont>
      <p:font typeface="Rasa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24" roundtripDataSignature="AMtx7mi5JhJJ/uwCOkZqCOrqQDLGcWGx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7.xml"/><Relationship Id="rId11" Type="http://schemas.openxmlformats.org/officeDocument/2006/relationships/slideMaster" Target="slideMasters/slideMaster8.xml"/><Relationship Id="rId22" Type="http://schemas.openxmlformats.org/officeDocument/2006/relationships/font" Target="fonts/Rasa-regular.fntdata"/><Relationship Id="rId10" Type="http://schemas.openxmlformats.org/officeDocument/2006/relationships/slideMaster" Target="slideMasters/slideMaster7.xml"/><Relationship Id="rId21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24" Type="http://customschemas.google.com/relationships/presentationmetadata" Target="metadata"/><Relationship Id="rId12" Type="http://schemas.openxmlformats.org/officeDocument/2006/relationships/slideMaster" Target="slideMasters/slideMaster9.xml"/><Relationship Id="rId23" Type="http://schemas.openxmlformats.org/officeDocument/2006/relationships/font" Target="fonts/Rasa-bold.fntdata"/><Relationship Id="rId1" Type="http://schemas.openxmlformats.org/officeDocument/2006/relationships/theme" Target="theme/theme9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5" Type="http://schemas.openxmlformats.org/officeDocument/2006/relationships/slide" Target="slides/slide2.xml"/><Relationship Id="rId14" Type="http://schemas.openxmlformats.org/officeDocument/2006/relationships/slide" Target="slides/slide1.xml"/><Relationship Id="rId17" Type="http://schemas.openxmlformats.org/officeDocument/2006/relationships/slide" Target="slides/slide4.xml"/><Relationship Id="rId16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6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5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>
            <p:ph idx="2" type="sldImg"/>
          </p:nvPr>
        </p:nvSpPr>
        <p:spPr>
          <a:xfrm>
            <a:off x="381000" y="685800"/>
            <a:ext cx="6092825" cy="3425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sq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/>
          <p:nvPr>
            <p:ph idx="2" type="sldImg"/>
          </p:nvPr>
        </p:nvSpPr>
        <p:spPr>
          <a:xfrm>
            <a:off x="381000" y="685800"/>
            <a:ext cx="609441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US" sz="1100">
                <a:latin typeface="Rasa"/>
                <a:ea typeface="Rasa"/>
                <a:cs typeface="Rasa"/>
                <a:sym typeface="Rasa"/>
              </a:rPr>
              <a:t> </a:t>
            </a:r>
            <a:endParaRPr/>
          </a:p>
        </p:txBody>
      </p:sp>
      <p:sp>
        <p:nvSpPr>
          <p:cNvPr id="47" name="Google Shape;4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4" name="Google Shape;5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5" name="Google Shape;6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0" name="Google Shape;7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5" name="Google Shape;7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0" name="Google Shape;8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5" name="Google Shape;8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6096000" y="4686300"/>
            <a:ext cx="2663825" cy="2714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0" y="954087"/>
            <a:ext cx="530225" cy="1793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4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9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2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theme" Target="../theme/theme3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theme" Target="../theme/theme7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theme" Target="../theme/theme6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9"/>
          <p:cNvSpPr txBox="1"/>
          <p:nvPr>
            <p:ph idx="10" type="dt"/>
          </p:nvPr>
        </p:nvSpPr>
        <p:spPr>
          <a:xfrm>
            <a:off x="6096000" y="4686300"/>
            <a:ext cx="2663825" cy="2714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2" type="sldNum"/>
          </p:nvPr>
        </p:nvSpPr>
        <p:spPr>
          <a:xfrm>
            <a:off x="0" y="954087"/>
            <a:ext cx="530225" cy="1793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9"/>
          <p:cNvSpPr/>
          <p:nvPr/>
        </p:nvSpPr>
        <p:spPr>
          <a:xfrm>
            <a:off x="609600" y="4686300"/>
            <a:ext cx="5421312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1"/>
          <p:cNvSpPr txBox="1"/>
          <p:nvPr>
            <p:ph type="title"/>
          </p:nvPr>
        </p:nvSpPr>
        <p:spPr>
          <a:xfrm>
            <a:off x="311150" y="444500"/>
            <a:ext cx="8518525" cy="5699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311150" y="1152525"/>
            <a:ext cx="8518525" cy="3413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3"/>
          <p:cNvSpPr txBox="1"/>
          <p:nvPr>
            <p:ph type="title"/>
          </p:nvPr>
        </p:nvSpPr>
        <p:spPr>
          <a:xfrm>
            <a:off x="311150" y="444500"/>
            <a:ext cx="8518525" cy="5699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" type="body"/>
          </p:nvPr>
        </p:nvSpPr>
        <p:spPr>
          <a:xfrm>
            <a:off x="311150" y="1152525"/>
            <a:ext cx="8518525" cy="3413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311150" y="444500"/>
            <a:ext cx="8518525" cy="5699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311150" y="1152525"/>
            <a:ext cx="8518525" cy="3413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87" y="4662487"/>
            <a:ext cx="546100" cy="390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7"/>
          <p:cNvSpPr txBox="1"/>
          <p:nvPr>
            <p:ph type="title"/>
          </p:nvPr>
        </p:nvSpPr>
        <p:spPr>
          <a:xfrm>
            <a:off x="311150" y="444500"/>
            <a:ext cx="8518525" cy="5699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/>
        </p:txBody>
      </p:sp>
      <p:sp>
        <p:nvSpPr>
          <p:cNvPr id="39" name="Google Shape;39;p17"/>
          <p:cNvSpPr txBox="1"/>
          <p:nvPr>
            <p:ph idx="1" type="body"/>
          </p:nvPr>
        </p:nvSpPr>
        <p:spPr>
          <a:xfrm>
            <a:off x="311150" y="1152525"/>
            <a:ext cx="8518525" cy="3413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472487" y="4662487"/>
            <a:ext cx="546100" cy="390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Rasa"/>
              <a:buNone/>
              <a:defRPr b="0" i="0" sz="1000" u="none">
                <a:solidFill>
                  <a:srgbClr val="595959"/>
                </a:solidFill>
                <a:latin typeface="Rasa"/>
                <a:ea typeface="Rasa"/>
                <a:cs typeface="Rasa"/>
                <a:sym typeface="Ras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Rasa"/>
              <a:buNone/>
              <a:defRPr b="0" i="0" sz="1000" u="none">
                <a:solidFill>
                  <a:srgbClr val="595959"/>
                </a:solidFill>
                <a:latin typeface="Rasa"/>
                <a:ea typeface="Rasa"/>
                <a:cs typeface="Rasa"/>
                <a:sym typeface="Ras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Rasa"/>
              <a:buNone/>
              <a:defRPr b="0" i="0" sz="1000" u="none">
                <a:solidFill>
                  <a:srgbClr val="595959"/>
                </a:solidFill>
                <a:latin typeface="Rasa"/>
                <a:ea typeface="Rasa"/>
                <a:cs typeface="Rasa"/>
                <a:sym typeface="Ras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Rasa"/>
              <a:buNone/>
              <a:defRPr b="0" i="0" sz="1000" u="none">
                <a:solidFill>
                  <a:srgbClr val="595959"/>
                </a:solidFill>
                <a:latin typeface="Rasa"/>
                <a:ea typeface="Rasa"/>
                <a:cs typeface="Rasa"/>
                <a:sym typeface="Ras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Rasa"/>
              <a:buNone/>
              <a:defRPr b="0" i="0" sz="1000" u="none">
                <a:solidFill>
                  <a:srgbClr val="595959"/>
                </a:solidFill>
                <a:latin typeface="Rasa"/>
                <a:ea typeface="Rasa"/>
                <a:cs typeface="Rasa"/>
                <a:sym typeface="Ras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Rasa"/>
              <a:buNone/>
              <a:defRPr b="0" i="0" sz="1000" u="none">
                <a:solidFill>
                  <a:srgbClr val="595959"/>
                </a:solidFill>
                <a:latin typeface="Rasa"/>
                <a:ea typeface="Rasa"/>
                <a:cs typeface="Rasa"/>
                <a:sym typeface="Ras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Rasa"/>
              <a:buNone/>
              <a:defRPr b="0" i="0" sz="1000" u="none">
                <a:solidFill>
                  <a:srgbClr val="595959"/>
                </a:solidFill>
                <a:latin typeface="Rasa"/>
                <a:ea typeface="Rasa"/>
                <a:cs typeface="Rasa"/>
                <a:sym typeface="Ras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Rasa"/>
              <a:buNone/>
              <a:defRPr b="0" i="0" sz="1000" u="none">
                <a:solidFill>
                  <a:srgbClr val="595959"/>
                </a:solidFill>
                <a:latin typeface="Rasa"/>
                <a:ea typeface="Rasa"/>
                <a:cs typeface="Rasa"/>
                <a:sym typeface="Ras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Rasa"/>
              <a:buNone/>
              <a:defRPr b="0" i="0" sz="1000" u="none">
                <a:solidFill>
                  <a:srgbClr val="595959"/>
                </a:solidFill>
                <a:latin typeface="Rasa"/>
                <a:ea typeface="Rasa"/>
                <a:cs typeface="Rasa"/>
                <a:sym typeface="Ras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/>
        </p:nvSpPr>
        <p:spPr>
          <a:xfrm>
            <a:off x="2643187" y="0"/>
            <a:ext cx="6500812" cy="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b="1" i="0" lang="en-US" sz="2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14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КГАУ ДПО «Красноярский краевой институт повышения квалификации и профессиональной переподготовки работников  образования»</a:t>
            </a:r>
            <a:endParaRPr/>
          </a:p>
        </p:txBody>
      </p:sp>
      <p:sp>
        <p:nvSpPr>
          <p:cNvPr id="50" name="Google Shape;50;p1"/>
          <p:cNvSpPr txBox="1"/>
          <p:nvPr/>
        </p:nvSpPr>
        <p:spPr>
          <a:xfrm>
            <a:off x="5530850" y="2982912"/>
            <a:ext cx="2105025" cy="73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Автор: Остапенко Ю.В.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1287449" y="1690675"/>
            <a:ext cx="71724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Педагогический проект по созданию условий для эмоционально-личностного  развития дошкольников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«Эмоциональный ребенок - говорящий ребенок»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"/>
          <p:cNvSpPr txBox="1"/>
          <p:nvPr/>
        </p:nvSpPr>
        <p:spPr>
          <a:xfrm>
            <a:off x="1023937" y="720725"/>
            <a:ext cx="7543800" cy="61261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проекта: создание условий для формирования у детей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речевой активности через развитие эмоционального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интеллекта.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Смысл проекта: продуктивность и результативность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речевой активности дошкольника зависит от уровня развития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его эмоционального интеллекта.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2"/>
          <p:cNvSpPr txBox="1"/>
          <p:nvPr/>
        </p:nvSpPr>
        <p:spPr>
          <a:xfrm>
            <a:off x="2638425" y="855662"/>
            <a:ext cx="3913187" cy="944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 и смыслы проекта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(ключевая идея проекта)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"/>
          <p:cNvSpPr txBox="1"/>
          <p:nvPr/>
        </p:nvSpPr>
        <p:spPr>
          <a:xfrm>
            <a:off x="1216025" y="503237"/>
            <a:ext cx="6946900" cy="39354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изменяется Ваша деятельность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компоненты образовательной среды?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ходе реализации проекта предполагается изменение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предметно-пространственной среды группы (центр эмоций,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центр релаксации).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Введение в образовательную деятельность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УМК «Социально-эмоциональное развитие детей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дошкольного возраста» автор Дворецкая И.А.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Совместное моделирование педагогами группы ситуации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развития личностного потенциала детей, создание мобильных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центров.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Изменения профессиональной позиции педагога.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"/>
          <p:cNvSpPr txBox="1"/>
          <p:nvPr/>
        </p:nvSpPr>
        <p:spPr>
          <a:xfrm>
            <a:off x="647700" y="728662"/>
            <a:ext cx="8283575" cy="36639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ваш проект встраивается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управленческий проект Вашей ОО?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Изменение предметно-пространственной среды группы.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Изменения в организации образовательной деятельности,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планирование в группе, изменения в структуре занятий.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Овладение новыми инструментами работы с детьми.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Мы- соорганизаторы мастерских ДОУ «Шаг вперед».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"/>
          <p:cNvSpPr txBox="1"/>
          <p:nvPr/>
        </p:nvSpPr>
        <p:spPr>
          <a:xfrm>
            <a:off x="147637" y="728662"/>
            <a:ext cx="8783637" cy="40957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Ваш личный вклад в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изменение образовательной среды ОО.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Изменение  предметно-пространственной среды группы.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Внедрение УМК «Социально-эмоциональное развитие детей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дошкольного возраста» И.А. Дворецкая в образовательную деятельность.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 речевой активности, индивидуальности и инициативности детей.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Включение узких специалистов, родителей в проект ДОУ, как активных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участников в изменении образовательной среды.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Использование метода «СОГЛАШЕНИЯ» с детьми, педагогами,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родителями.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Представление опыта в ДОУ.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"/>
          <p:cNvSpPr txBox="1"/>
          <p:nvPr/>
        </p:nvSpPr>
        <p:spPr>
          <a:xfrm>
            <a:off x="206375" y="1014412"/>
            <a:ext cx="8870950" cy="371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какие образовательные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результаты направлен проект?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речевой активности у детей с ТНР, ОНР.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выражать определенные эмоциональные состояния различными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способами, выражать свои чувства и распознавать чувства других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людей через мимику, жесты, выразительные движения, интонации.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Умение детьми планировать свою деятельность, развитие самоконтроля.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 личностного потенциала педагогов группы.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"/>
          <p:cNvSpPr txBox="1"/>
          <p:nvPr/>
        </p:nvSpPr>
        <p:spPr>
          <a:xfrm>
            <a:off x="252412" y="766762"/>
            <a:ext cx="8716962" cy="405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Какие подходы, способы и приемы мотивации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будут реализованы в проекте?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-Использование ИКТ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-Игровые методы и приемы (игры- этюды, пластические импровизации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эмоционально выразительными движениями, игры-зеркала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развития невербального общения, тактильные игры и др.)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-Проблемные ситуации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-Техники работы со смыслами: «Кто я?», «Каков мир?»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-Технологии стимулирования и сохранения здоровья (гимнастика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200"/>
              <a:buFont typeface="Times New Roman"/>
              <a:buNone/>
            </a:pPr>
            <a:r>
              <a:rPr b="0" i="0" lang="en-US" sz="22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дыхательная, самомассаж, релаксация)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00" u="none">
              <a:solidFill>
                <a:srgbClr val="004B5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"/>
          <p:cNvSpPr txBox="1"/>
          <p:nvPr/>
        </p:nvSpPr>
        <p:spPr>
          <a:xfrm>
            <a:off x="792162" y="673100"/>
            <a:ext cx="7991475" cy="35702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Ключевые шаги реализации проекта?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-познакомить педагогов ДОУ и родителей с реализуемым проектом,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-изменение предметно-пространственной среды группы,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-внедрение в образовательную деятельности УМК «Социально-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эмоциональное развитие детей дошкольного возраста» И.А. Дворецкая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-итоговые мероприятия с детьми (развлечения, квесты),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-методические рекомендации по внедрению УМК и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преобразованию образовательной среды группы (планирование,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картотеки занятий, игр),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-подведение итогов работы (мониторинг развития речи 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B53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rgbClr val="004B5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сформированность социально-эмоциональной сферы дошкольников.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2020-10-30T02:30:54Z</dcterms:created>
  <dc:creator>123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